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9" r:id="rId6"/>
    <p:sldId id="260" r:id="rId7"/>
    <p:sldId id="257" r:id="rId8"/>
    <p:sldId id="258" r:id="rId9"/>
    <p:sldId id="262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  <a:srgbClr val="2596BE"/>
    <a:srgbClr val="9BCC33"/>
    <a:srgbClr val="DF21C8"/>
    <a:srgbClr val="FF8500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E21EDD-1FFE-417C-822A-13FE938DBF22}" v="5" dt="2025-02-26T08:31:40.6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vács Márk 2" userId="S::kovacs.mark2@nje.hu::de177b2f-cb35-4594-9197-0a1e15f039a3" providerId="AD" clId="Web-{FBE21EDD-1FFE-417C-822A-13FE938DBF22}"/>
    <pc:docChg chg="modSld sldOrd">
      <pc:chgData name="Kovács Márk 2" userId="S::kovacs.mark2@nje.hu::de177b2f-cb35-4594-9197-0a1e15f039a3" providerId="AD" clId="Web-{FBE21EDD-1FFE-417C-822A-13FE938DBF22}" dt="2025-02-26T08:31:40.615" v="4"/>
      <pc:docMkLst>
        <pc:docMk/>
      </pc:docMkLst>
      <pc:sldChg chg="ord">
        <pc:chgData name="Kovács Márk 2" userId="S::kovacs.mark2@nje.hu::de177b2f-cb35-4594-9197-0a1e15f039a3" providerId="AD" clId="Web-{FBE21EDD-1FFE-417C-822A-13FE938DBF22}" dt="2025-02-26T08:31:40.615" v="4"/>
        <pc:sldMkLst>
          <pc:docMk/>
          <pc:sldMk cId="4191059180" sldId="257"/>
        </pc:sldMkLst>
      </pc:sldChg>
      <pc:sldChg chg="modSp">
        <pc:chgData name="Kovács Márk 2" userId="S::kovacs.mark2@nje.hu::de177b2f-cb35-4594-9197-0a1e15f039a3" providerId="AD" clId="Web-{FBE21EDD-1FFE-417C-822A-13FE938DBF22}" dt="2025-02-26T08:29:00.843" v="1" actId="1076"/>
        <pc:sldMkLst>
          <pc:docMk/>
          <pc:sldMk cId="110163901" sldId="258"/>
        </pc:sldMkLst>
        <pc:spChg chg="mod">
          <ac:chgData name="Kovács Márk 2" userId="S::kovacs.mark2@nje.hu::de177b2f-cb35-4594-9197-0a1e15f039a3" providerId="AD" clId="Web-{FBE21EDD-1FFE-417C-822A-13FE938DBF22}" dt="2025-02-26T08:29:00.843" v="1" actId="1076"/>
          <ac:spMkLst>
            <pc:docMk/>
            <pc:sldMk cId="110163901" sldId="258"/>
            <ac:spMk id="18" creationId="{F27C1BE1-54E2-B697-F978-ECC170C562EA}"/>
          </ac:spMkLst>
        </pc:spChg>
        <pc:cxnChg chg="mod">
          <ac:chgData name="Kovács Márk 2" userId="S::kovacs.mark2@nje.hu::de177b2f-cb35-4594-9197-0a1e15f039a3" providerId="AD" clId="Web-{FBE21EDD-1FFE-417C-822A-13FE938DBF22}" dt="2025-02-26T08:29:00.843" v="1" actId="1076"/>
          <ac:cxnSpMkLst>
            <pc:docMk/>
            <pc:sldMk cId="110163901" sldId="258"/>
            <ac:cxnSpMk id="22" creationId="{61CE0E65-685F-01A3-47FB-B23000BC6AF0}"/>
          </ac:cxnSpMkLst>
        </pc:cxnChg>
      </pc:sldChg>
      <pc:sldChg chg="ord">
        <pc:chgData name="Kovács Márk 2" userId="S::kovacs.mark2@nje.hu::de177b2f-cb35-4594-9197-0a1e15f039a3" providerId="AD" clId="Web-{FBE21EDD-1FFE-417C-822A-13FE938DBF22}" dt="2025-02-26T08:31:32.771" v="2"/>
        <pc:sldMkLst>
          <pc:docMk/>
          <pc:sldMk cId="3056229791" sldId="259"/>
        </pc:sldMkLst>
      </pc:sldChg>
      <pc:sldChg chg="ord">
        <pc:chgData name="Kovács Márk 2" userId="S::kovacs.mark2@nje.hu::de177b2f-cb35-4594-9197-0a1e15f039a3" providerId="AD" clId="Web-{FBE21EDD-1FFE-417C-822A-13FE938DBF22}" dt="2025-02-26T08:31:35.474" v="3"/>
        <pc:sldMkLst>
          <pc:docMk/>
          <pc:sldMk cId="2126735813" sldId="26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0" y="-11114"/>
            <a:ext cx="12217400" cy="79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4023076"/>
            <a:ext cx="7920000" cy="540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</a:t>
            </a:r>
            <a:r>
              <a:rPr lang="en-US" err="1"/>
              <a:t>styl</a:t>
            </a:r>
            <a:r>
              <a:rPr lang="hu-HU"/>
              <a:t>es</a:t>
            </a:r>
            <a:endParaRPr lang="en-US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900" y="399952"/>
            <a:ext cx="7920000" cy="3060000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D1605F7-1B6F-A784-12F7-FDB7F6595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973F3A-F0A0-54A9-F5A4-89253FCB0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56E1C-3350-4375-D159-D33A20E32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b="0">
                <a:solidFill>
                  <a:schemeClr val="bg1"/>
                </a:solidFill>
              </a:defRPr>
            </a:lvl2pPr>
            <a:lvl3pPr algn="just">
              <a:defRPr b="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bg1"/>
                </a:solidFill>
              </a:defRPr>
            </a:lvl1pPr>
            <a:lvl2pPr algn="just">
              <a:defRPr sz="2000">
                <a:solidFill>
                  <a:schemeClr val="bg1"/>
                </a:solidFill>
              </a:defRPr>
            </a:lvl2pPr>
            <a:lvl3pPr algn="just">
              <a:defRPr sz="1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0AB50-4DD5-DDAB-3FFF-22EA277DBA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FEC4DE5-1CAB-3786-98CE-3E13B426EA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392F026-96DC-59B1-46AC-6B0264585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69D3AC-A466-C8AE-0D6E-C7459E8D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60C0F-ECBF-3D92-9DC7-F3844EA42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0C72E0-8C2A-275C-E15B-859E98FD3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  <a:lvl2pPr>
              <a:defRPr sz="2800" b="0">
                <a:solidFill>
                  <a:schemeClr val="bg1"/>
                </a:solidFill>
              </a:defRPr>
            </a:lvl2pPr>
            <a:lvl3pPr>
              <a:defRPr sz="2400" b="0">
                <a:solidFill>
                  <a:schemeClr val="bg1"/>
                </a:solidFill>
              </a:defRPr>
            </a:lvl3pPr>
            <a:lvl4pPr>
              <a:defRPr sz="2000" b="0">
                <a:solidFill>
                  <a:schemeClr val="bg1"/>
                </a:solidFill>
              </a:defRPr>
            </a:lvl4pPr>
            <a:lvl5pPr>
              <a:defRPr sz="2000" b="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7A9B3-4ECD-D9C0-CBD0-FFEE43C4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7D5C2-3899-D702-247C-FCC586BE2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85409-EAE8-0123-2ED0-CAF3C038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CC0F3E-4BE7-C8F2-35FB-BE9C43B1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27FC4B-3B33-A2C4-706A-FF36412F7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6AB3D8C-BFEF-F019-8E82-A50F676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6AD97F-AD04-EA65-6D1F-F2E783BEA8B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CF416-13D7-83CD-EC34-CC2F62F74D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2B90-9213-1C93-091A-37418142A66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-1" y="6138000"/>
            <a:ext cx="12192000" cy="7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942358" y="6315435"/>
            <a:ext cx="14520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5864E46-B22E-4A9F-B6C7-A83279F39BDC}" type="datetime1">
              <a:rPr lang="en-US" smtClean="0"/>
              <a:pPr/>
              <a:t>3/28/2025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4"/>
          </p:nvPr>
        </p:nvSpPr>
        <p:spPr>
          <a:xfrm>
            <a:off x="11183388" y="6315437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" y="6254846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3"/>
          </p:nvPr>
        </p:nvSpPr>
        <p:spPr>
          <a:xfrm>
            <a:off x="4038600" y="63154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hu-HU" err="1"/>
              <a:t>freeCredit</a:t>
            </a:r>
            <a:r>
              <a:rPr lang="hu-HU"/>
              <a:t> - </a:t>
            </a:r>
            <a:r>
              <a:rPr lang="hu-HU" err="1"/>
              <a:t>dormCheck</a:t>
            </a:r>
            <a:endParaRPr lang="en-US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5.wdp"/><Relationship Id="rId3" Type="http://schemas.openxmlformats.org/officeDocument/2006/relationships/image" Target="../media/image14.png"/><Relationship Id="rId7" Type="http://schemas.microsoft.com/office/2007/relationships/hdphoto" Target="../media/hdphoto2.wdp"/><Relationship Id="rId12" Type="http://schemas.openxmlformats.org/officeDocument/2006/relationships/image" Target="../media/image19.png"/><Relationship Id="rId17" Type="http://schemas.microsoft.com/office/2007/relationships/hdphoto" Target="../media/hdphoto7.wdp"/><Relationship Id="rId2" Type="http://schemas.openxmlformats.org/officeDocument/2006/relationships/image" Target="../media/image13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microsoft.com/office/2007/relationships/hdphoto" Target="../media/hdphoto4.wdp"/><Relationship Id="rId5" Type="http://schemas.openxmlformats.org/officeDocument/2006/relationships/image" Target="../media/image15.png"/><Relationship Id="rId1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microsoft.com/office/2007/relationships/hdphoto" Target="../media/hdphoto3.wdp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E51DA8-E049-ABBB-D4F1-0D56DC171C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09D26B-69E6-E92C-E484-31A436876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53D38-A319-07DB-AE0C-06CCE19B65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A209C-1B48-7AD5-1EFD-41DDE0BC17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3C8FA-27A9-ADD7-3966-998413AAB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55C26D-8460-AE7A-72D5-4983F325F8A3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Simple. Secure. Smart.</a:t>
            </a:r>
          </a:p>
        </p:txBody>
      </p:sp>
    </p:spTree>
    <p:extLst>
      <p:ext uri="{BB962C8B-B14F-4D97-AF65-F5344CB8AC3E}">
        <p14:creationId xmlns:p14="http://schemas.microsoft.com/office/powerpoint/2010/main" val="3521650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6BBC4-DB5F-7C73-B729-771410512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églalap: lekerekített 64">
            <a:extLst>
              <a:ext uri="{FF2B5EF4-FFF2-40B4-BE49-F238E27FC236}">
                <a16:creationId xmlns:a16="http://schemas.microsoft.com/office/drawing/2014/main" id="{31EB35F2-C179-3D16-06DE-E64BCC01C363}"/>
              </a:ext>
            </a:extLst>
          </p:cNvPr>
          <p:cNvSpPr/>
          <p:nvPr/>
        </p:nvSpPr>
        <p:spPr>
          <a:xfrm>
            <a:off x="9019709" y="1808898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30F4DF-0810-F948-FE6C-1D9A7BE0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Extended 3 – Tier Architecture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6A113E-4FD2-24D3-15C8-2B7B4798E8E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32B60-19D5-4379-3723-CF189CF2C2D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CBB54-6556-D871-2E62-E3E22C82FD2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9D86A01F-235A-EF02-AA2A-B27FEAE282C8}"/>
              </a:ext>
            </a:extLst>
          </p:cNvPr>
          <p:cNvSpPr/>
          <p:nvPr/>
        </p:nvSpPr>
        <p:spPr>
          <a:xfrm>
            <a:off x="1093135" y="1941789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églalap: lekerekített 17">
            <a:extLst>
              <a:ext uri="{FF2B5EF4-FFF2-40B4-BE49-F238E27FC236}">
                <a16:creationId xmlns:a16="http://schemas.microsoft.com/office/drawing/2014/main" id="{C0E581F7-7DCA-06F4-1810-6399E0D04AB8}"/>
              </a:ext>
            </a:extLst>
          </p:cNvPr>
          <p:cNvSpPr/>
          <p:nvPr/>
        </p:nvSpPr>
        <p:spPr>
          <a:xfrm>
            <a:off x="4985207" y="1864124"/>
            <a:ext cx="1876205" cy="3074511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CD364290-68BF-C78A-CAEF-6AEAD894E779}"/>
              </a:ext>
            </a:extLst>
          </p:cNvPr>
          <p:cNvSpPr txBox="1"/>
          <p:nvPr/>
        </p:nvSpPr>
        <p:spPr>
          <a:xfrm>
            <a:off x="1101163" y="1946584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Tier</a:t>
            </a:r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A855CE8F-6C95-42D7-462E-3A67793327E0}"/>
              </a:ext>
            </a:extLst>
          </p:cNvPr>
          <p:cNvSpPr txBox="1"/>
          <p:nvPr/>
        </p:nvSpPr>
        <p:spPr>
          <a:xfrm>
            <a:off x="1066111" y="3105305"/>
            <a:ext cx="17405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noProof="0" dirty="0">
                <a:latin typeface="Arial" panose="020B0604020202020204" pitchFamily="34" charset="0"/>
                <a:cs typeface="Arial" panose="020B0604020202020204" pitchFamily="34" charset="0"/>
              </a:rPr>
              <a:t>Client</a:t>
            </a:r>
          </a:p>
        </p:txBody>
      </p:sp>
      <p:pic>
        <p:nvPicPr>
          <p:cNvPr id="24" name="Ábra 23" descr="Monitor egyszínű kitöltéssel">
            <a:extLst>
              <a:ext uri="{FF2B5EF4-FFF2-40B4-BE49-F238E27FC236}">
                <a16:creationId xmlns:a16="http://schemas.microsoft.com/office/drawing/2014/main" id="{F6F25510-4411-177F-40D6-57974CBB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63581" y="2376425"/>
            <a:ext cx="697043" cy="697043"/>
          </a:xfrm>
          <a:prstGeom prst="rect">
            <a:avLst/>
          </a:prstGeom>
        </p:spPr>
      </p:pic>
      <p:sp>
        <p:nvSpPr>
          <p:cNvPr id="66" name="Téglalap 65">
            <a:extLst>
              <a:ext uri="{FF2B5EF4-FFF2-40B4-BE49-F238E27FC236}">
                <a16:creationId xmlns:a16="http://schemas.microsoft.com/office/drawing/2014/main" id="{516A9C9E-8928-F49E-5417-D02FAC8E2AAF}"/>
              </a:ext>
            </a:extLst>
          </p:cNvPr>
          <p:cNvSpPr/>
          <p:nvPr/>
        </p:nvSpPr>
        <p:spPr>
          <a:xfrm>
            <a:off x="1567745" y="2574341"/>
            <a:ext cx="386184" cy="384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8" name="Ábra 27" descr="Okostelefon egyszínű kitöltéssel">
            <a:extLst>
              <a:ext uri="{FF2B5EF4-FFF2-40B4-BE49-F238E27FC236}">
                <a16:creationId xmlns:a16="http://schemas.microsoft.com/office/drawing/2014/main" id="{6B93AEA3-F296-9C1D-022B-2DF48DCA8AB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67744" y="2553613"/>
            <a:ext cx="504181" cy="504181"/>
          </a:xfrm>
          <a:prstGeom prst="rect">
            <a:avLst/>
          </a:prstGeom>
        </p:spPr>
      </p:pic>
      <p:sp>
        <p:nvSpPr>
          <p:cNvPr id="41" name="Szövegdoboz 40">
            <a:extLst>
              <a:ext uri="{FF2B5EF4-FFF2-40B4-BE49-F238E27FC236}">
                <a16:creationId xmlns:a16="http://schemas.microsoft.com/office/drawing/2014/main" id="{48D99CAC-C527-68BD-9F78-9765563C69AF}"/>
              </a:ext>
            </a:extLst>
          </p:cNvPr>
          <p:cNvSpPr txBox="1"/>
          <p:nvPr/>
        </p:nvSpPr>
        <p:spPr>
          <a:xfrm>
            <a:off x="5053020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Logic Tier</a:t>
            </a:r>
          </a:p>
        </p:txBody>
      </p:sp>
      <p:pic>
        <p:nvPicPr>
          <p:cNvPr id="45" name="Ábra 44" descr="Kiszolgáló egyszínű kitöltéssel">
            <a:extLst>
              <a:ext uri="{FF2B5EF4-FFF2-40B4-BE49-F238E27FC236}">
                <a16:creationId xmlns:a16="http://schemas.microsoft.com/office/drawing/2014/main" id="{E915CB8B-7378-FA0C-B1D7-C4CF57A018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16930" y="2836753"/>
            <a:ext cx="1018800" cy="1018800"/>
          </a:xfrm>
          <a:prstGeom prst="rect">
            <a:avLst/>
          </a:prstGeom>
        </p:spPr>
      </p:pic>
      <p:sp>
        <p:nvSpPr>
          <p:cNvPr id="48" name="Szövegdoboz 47">
            <a:extLst>
              <a:ext uri="{FF2B5EF4-FFF2-40B4-BE49-F238E27FC236}">
                <a16:creationId xmlns:a16="http://schemas.microsoft.com/office/drawing/2014/main" id="{1B56DE84-733D-CEB7-258B-6EA2D6C7801F}"/>
              </a:ext>
            </a:extLst>
          </p:cNvPr>
          <p:cNvSpPr txBox="1"/>
          <p:nvPr/>
        </p:nvSpPr>
        <p:spPr>
          <a:xfrm>
            <a:off x="5053021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Server</a:t>
            </a:r>
          </a:p>
        </p:txBody>
      </p:sp>
      <p:sp>
        <p:nvSpPr>
          <p:cNvPr id="49" name="Szövegdoboz 48">
            <a:extLst>
              <a:ext uri="{FF2B5EF4-FFF2-40B4-BE49-F238E27FC236}">
                <a16:creationId xmlns:a16="http://schemas.microsoft.com/office/drawing/2014/main" id="{31382039-D686-C15A-C912-98CFEB773525}"/>
              </a:ext>
            </a:extLst>
          </p:cNvPr>
          <p:cNvSpPr txBox="1"/>
          <p:nvPr/>
        </p:nvSpPr>
        <p:spPr>
          <a:xfrm>
            <a:off x="9120285" y="195396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 Tier</a:t>
            </a:r>
          </a:p>
        </p:txBody>
      </p:sp>
      <p:pic>
        <p:nvPicPr>
          <p:cNvPr id="51" name="Ábra 50" descr="Adatbázis egyszínű kitöltéssel">
            <a:extLst>
              <a:ext uri="{FF2B5EF4-FFF2-40B4-BE49-F238E27FC236}">
                <a16:creationId xmlns:a16="http://schemas.microsoft.com/office/drawing/2014/main" id="{D24EC724-9B82-A3DB-C095-12E834BD4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48081" y="2716700"/>
            <a:ext cx="1084985" cy="1084985"/>
          </a:xfrm>
          <a:prstGeom prst="rect">
            <a:avLst/>
          </a:prstGeom>
        </p:spPr>
      </p:pic>
      <p:sp>
        <p:nvSpPr>
          <p:cNvPr id="52" name="Szövegdoboz 51">
            <a:extLst>
              <a:ext uri="{FF2B5EF4-FFF2-40B4-BE49-F238E27FC236}">
                <a16:creationId xmlns:a16="http://schemas.microsoft.com/office/drawing/2014/main" id="{97BF19A1-770A-830A-0C7B-E578BE27AFA6}"/>
              </a:ext>
            </a:extLst>
          </p:cNvPr>
          <p:cNvSpPr txBox="1"/>
          <p:nvPr/>
        </p:nvSpPr>
        <p:spPr>
          <a:xfrm>
            <a:off x="9087523" y="4339394"/>
            <a:ext cx="1740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noProof="0" dirty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</a:p>
        </p:txBody>
      </p:sp>
      <p:cxnSp>
        <p:nvCxnSpPr>
          <p:cNvPr id="56" name="Egyenes összekötő nyíllal 55">
            <a:extLst>
              <a:ext uri="{FF2B5EF4-FFF2-40B4-BE49-F238E27FC236}">
                <a16:creationId xmlns:a16="http://schemas.microsoft.com/office/drawing/2014/main" id="{328231E5-4693-ED78-3020-B10530DB6163}"/>
              </a:ext>
            </a:extLst>
          </p:cNvPr>
          <p:cNvCxnSpPr/>
          <p:nvPr/>
        </p:nvCxnSpPr>
        <p:spPr>
          <a:xfrm>
            <a:off x="3029547" y="2585308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gyenes összekötő nyíllal 56">
            <a:extLst>
              <a:ext uri="{FF2B5EF4-FFF2-40B4-BE49-F238E27FC236}">
                <a16:creationId xmlns:a16="http://schemas.microsoft.com/office/drawing/2014/main" id="{88EBE58D-CCF9-70E7-DED0-48E1628414B5}"/>
              </a:ext>
            </a:extLst>
          </p:cNvPr>
          <p:cNvCxnSpPr>
            <a:cxnSpLocks/>
          </p:cNvCxnSpPr>
          <p:nvPr/>
        </p:nvCxnSpPr>
        <p:spPr>
          <a:xfrm flipH="1">
            <a:off x="2985433" y="3085812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gyenes összekötő nyíllal 57">
            <a:extLst>
              <a:ext uri="{FF2B5EF4-FFF2-40B4-BE49-F238E27FC236}">
                <a16:creationId xmlns:a16="http://schemas.microsoft.com/office/drawing/2014/main" id="{4225F32C-5D82-FC22-E7DC-AAAC35B308F5}"/>
              </a:ext>
            </a:extLst>
          </p:cNvPr>
          <p:cNvCxnSpPr/>
          <p:nvPr/>
        </p:nvCxnSpPr>
        <p:spPr>
          <a:xfrm>
            <a:off x="6983930" y="2716700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gyenes összekötő nyíllal 58">
            <a:extLst>
              <a:ext uri="{FF2B5EF4-FFF2-40B4-BE49-F238E27FC236}">
                <a16:creationId xmlns:a16="http://schemas.microsoft.com/office/drawing/2014/main" id="{1D963043-7406-C389-391C-0F379D1A3A8F}"/>
              </a:ext>
            </a:extLst>
          </p:cNvPr>
          <p:cNvCxnSpPr>
            <a:cxnSpLocks/>
          </p:cNvCxnSpPr>
          <p:nvPr/>
        </p:nvCxnSpPr>
        <p:spPr>
          <a:xfrm flipH="1">
            <a:off x="6983930" y="3837463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églalap: lekerekített 61">
            <a:extLst>
              <a:ext uri="{FF2B5EF4-FFF2-40B4-BE49-F238E27FC236}">
                <a16:creationId xmlns:a16="http://schemas.microsoft.com/office/drawing/2014/main" id="{63A59FB8-DC55-5084-4DFD-BCEBC3C011B2}"/>
              </a:ext>
            </a:extLst>
          </p:cNvPr>
          <p:cNvSpPr/>
          <p:nvPr/>
        </p:nvSpPr>
        <p:spPr>
          <a:xfrm>
            <a:off x="1082872" y="3559243"/>
            <a:ext cx="1740575" cy="1503130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7" name="Szövegdoboz 66">
            <a:extLst>
              <a:ext uri="{FF2B5EF4-FFF2-40B4-BE49-F238E27FC236}">
                <a16:creationId xmlns:a16="http://schemas.microsoft.com/office/drawing/2014/main" id="{61EFEC06-C549-8817-7A49-063C3E4AC3AF}"/>
              </a:ext>
            </a:extLst>
          </p:cNvPr>
          <p:cNvSpPr txBox="1"/>
          <p:nvPr/>
        </p:nvSpPr>
        <p:spPr>
          <a:xfrm>
            <a:off x="1066109" y="4677948"/>
            <a:ext cx="1740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  <a:endParaRPr lang="en-US" sz="1400" b="1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Szövegdoboz 67">
            <a:extLst>
              <a:ext uri="{FF2B5EF4-FFF2-40B4-BE49-F238E27FC236}">
                <a16:creationId xmlns:a16="http://schemas.microsoft.com/office/drawing/2014/main" id="{5B3BBDA2-3E02-C31E-9141-27349F7854F8}"/>
              </a:ext>
            </a:extLst>
          </p:cNvPr>
          <p:cNvSpPr txBox="1"/>
          <p:nvPr/>
        </p:nvSpPr>
        <p:spPr>
          <a:xfrm>
            <a:off x="1066110" y="3590283"/>
            <a:ext cx="1740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Embedded</a:t>
            </a:r>
          </a:p>
          <a:p>
            <a:pPr algn="ctr"/>
            <a:r>
              <a:rPr lang="en-US" sz="1200" b="1" noProof="0" dirty="0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</a:p>
        </p:txBody>
      </p:sp>
      <p:pic>
        <p:nvPicPr>
          <p:cNvPr id="70" name="Ábra 69" descr="Processzor egyszínű kitöltéssel">
            <a:extLst>
              <a:ext uri="{FF2B5EF4-FFF2-40B4-BE49-F238E27FC236}">
                <a16:creationId xmlns:a16="http://schemas.microsoft.com/office/drawing/2014/main" id="{276FBA60-945A-1A6A-0984-D9EDFABCA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196" y="3990194"/>
            <a:ext cx="698400" cy="698400"/>
          </a:xfrm>
          <a:prstGeom prst="rect">
            <a:avLst/>
          </a:prstGeom>
        </p:spPr>
      </p:pic>
      <p:cxnSp>
        <p:nvCxnSpPr>
          <p:cNvPr id="71" name="Egyenes összekötő nyíllal 70">
            <a:extLst>
              <a:ext uri="{FF2B5EF4-FFF2-40B4-BE49-F238E27FC236}">
                <a16:creationId xmlns:a16="http://schemas.microsoft.com/office/drawing/2014/main" id="{8D2DAADD-6C59-A913-3C43-5C76D823307D}"/>
              </a:ext>
            </a:extLst>
          </p:cNvPr>
          <p:cNvCxnSpPr/>
          <p:nvPr/>
        </p:nvCxnSpPr>
        <p:spPr>
          <a:xfrm>
            <a:off x="3039174" y="3990194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gyenes összekötő nyíllal 71">
            <a:extLst>
              <a:ext uri="{FF2B5EF4-FFF2-40B4-BE49-F238E27FC236}">
                <a16:creationId xmlns:a16="http://schemas.microsoft.com/office/drawing/2014/main" id="{78DF38B5-9ECB-3C7C-2060-60D9568AB8B0}"/>
              </a:ext>
            </a:extLst>
          </p:cNvPr>
          <p:cNvCxnSpPr>
            <a:cxnSpLocks/>
          </p:cNvCxnSpPr>
          <p:nvPr/>
        </p:nvCxnSpPr>
        <p:spPr>
          <a:xfrm flipH="1">
            <a:off x="2985432" y="4508671"/>
            <a:ext cx="1848051" cy="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229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B1A70-BB42-4498-36F1-2C30BDCCA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gyenes összekötő 41">
            <a:extLst>
              <a:ext uri="{FF2B5EF4-FFF2-40B4-BE49-F238E27FC236}">
                <a16:creationId xmlns:a16="http://schemas.microsoft.com/office/drawing/2014/main" id="{D0023FC9-59DC-7756-007E-E078A952449A}"/>
              </a:ext>
            </a:extLst>
          </p:cNvPr>
          <p:cNvCxnSpPr>
            <a:cxnSpLocks/>
          </p:cNvCxnSpPr>
          <p:nvPr/>
        </p:nvCxnSpPr>
        <p:spPr>
          <a:xfrm>
            <a:off x="6602929" y="987079"/>
            <a:ext cx="0" cy="4883842"/>
          </a:xfrm>
          <a:prstGeom prst="line">
            <a:avLst/>
          </a:prstGeom>
          <a:ln w="2222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1537C0D8-3494-469D-20F2-E1370CF21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High Level Overview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56C9E-3F9A-BD24-FF63-360C59F5943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D9D84-F517-224A-8EA9-BBC296D2DD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FEC31-B005-62BF-49EB-2252F3286E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4" name="Téglalap: lekerekített 13">
            <a:extLst>
              <a:ext uri="{FF2B5EF4-FFF2-40B4-BE49-F238E27FC236}">
                <a16:creationId xmlns:a16="http://schemas.microsoft.com/office/drawing/2014/main" id="{1B2106FB-338D-0F74-3ACD-6D8FC48DAEBD}"/>
              </a:ext>
            </a:extLst>
          </p:cNvPr>
          <p:cNvSpPr/>
          <p:nvPr/>
        </p:nvSpPr>
        <p:spPr>
          <a:xfrm>
            <a:off x="127236" y="2350643"/>
            <a:ext cx="144071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85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NFC READER</a:t>
            </a:r>
          </a:p>
        </p:txBody>
      </p:sp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2A44FAF0-4638-AC57-CCB3-D9CA0B9A604C}"/>
              </a:ext>
            </a:extLst>
          </p:cNvPr>
          <p:cNvSpPr/>
          <p:nvPr/>
        </p:nvSpPr>
        <p:spPr>
          <a:xfrm>
            <a:off x="2514050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DF21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(ARDUINO)</a:t>
            </a:r>
          </a:p>
        </p:txBody>
      </p: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C0F7B494-54B2-7362-DA2B-CE3466E3B70F}"/>
              </a:ext>
            </a:extLst>
          </p:cNvPr>
          <p:cNvCxnSpPr>
            <a:cxnSpLocks/>
            <a:stCxn id="14" idx="3"/>
            <a:endCxn id="2" idx="1"/>
          </p:cNvCxnSpPr>
          <p:nvPr/>
        </p:nvCxnSpPr>
        <p:spPr>
          <a:xfrm>
            <a:off x="1567946" y="2972729"/>
            <a:ext cx="946104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346D641B-E119-7837-C485-167F3AD5F6D0}"/>
              </a:ext>
            </a:extLst>
          </p:cNvPr>
          <p:cNvSpPr txBox="1"/>
          <p:nvPr/>
        </p:nvSpPr>
        <p:spPr>
          <a:xfrm>
            <a:off x="1814803" y="2589196"/>
            <a:ext cx="452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SPI</a:t>
            </a:r>
          </a:p>
        </p:txBody>
      </p:sp>
      <p:sp>
        <p:nvSpPr>
          <p:cNvPr id="15" name="Téglalap: lekerekített 14">
            <a:extLst>
              <a:ext uri="{FF2B5EF4-FFF2-40B4-BE49-F238E27FC236}">
                <a16:creationId xmlns:a16="http://schemas.microsoft.com/office/drawing/2014/main" id="{C49199EE-8246-BB80-A4AC-7E93E899D48C}"/>
              </a:ext>
            </a:extLst>
          </p:cNvPr>
          <p:cNvSpPr/>
          <p:nvPr/>
        </p:nvSpPr>
        <p:spPr>
          <a:xfrm>
            <a:off x="1567946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CC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BUZZER</a:t>
            </a:r>
          </a:p>
        </p:txBody>
      </p:sp>
      <p:sp>
        <p:nvSpPr>
          <p:cNvPr id="16" name="Téglalap: lekerekített 15">
            <a:extLst>
              <a:ext uri="{FF2B5EF4-FFF2-40B4-BE49-F238E27FC236}">
                <a16:creationId xmlns:a16="http://schemas.microsoft.com/office/drawing/2014/main" id="{A865E518-0110-97F1-C7D6-1FCE1A572E02}"/>
              </a:ext>
            </a:extLst>
          </p:cNvPr>
          <p:cNvSpPr/>
          <p:nvPr/>
        </p:nvSpPr>
        <p:spPr>
          <a:xfrm>
            <a:off x="315955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259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NEOPIXEL</a:t>
            </a:r>
          </a:p>
        </p:txBody>
      </p:sp>
      <p:sp>
        <p:nvSpPr>
          <p:cNvPr id="17" name="Téglalap: lekerekített 16">
            <a:extLst>
              <a:ext uri="{FF2B5EF4-FFF2-40B4-BE49-F238E27FC236}">
                <a16:creationId xmlns:a16="http://schemas.microsoft.com/office/drawing/2014/main" id="{B4C55C4A-E7B7-529D-8499-D235B4064A36}"/>
              </a:ext>
            </a:extLst>
          </p:cNvPr>
          <p:cNvSpPr/>
          <p:nvPr/>
        </p:nvSpPr>
        <p:spPr>
          <a:xfrm>
            <a:off x="4772275" y="4236835"/>
            <a:ext cx="1440710" cy="62208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RELAY</a:t>
            </a:r>
          </a:p>
        </p:txBody>
      </p: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52573F7C-7617-FCFD-310F-6165086334BA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987545" y="3594815"/>
            <a:ext cx="89236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gyenes összekötő nyíllal 22">
            <a:extLst>
              <a:ext uri="{FF2B5EF4-FFF2-40B4-BE49-F238E27FC236}">
                <a16:creationId xmlns:a16="http://schemas.microsoft.com/office/drawing/2014/main" id="{448E01F4-C2BA-1AC8-D5B4-47FB04610558}"/>
              </a:ext>
            </a:extLst>
          </p:cNvPr>
          <p:cNvCxnSpPr>
            <a:cxnSpLocks/>
            <a:stCxn id="2" idx="2"/>
            <a:endCxn id="16" idx="0"/>
          </p:cNvCxnSpPr>
          <p:nvPr/>
        </p:nvCxnSpPr>
        <p:spPr>
          <a:xfrm>
            <a:off x="3879910" y="3594815"/>
            <a:ext cx="0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gyenes összekötő nyíllal 26">
            <a:extLst>
              <a:ext uri="{FF2B5EF4-FFF2-40B4-BE49-F238E27FC236}">
                <a16:creationId xmlns:a16="http://schemas.microsoft.com/office/drawing/2014/main" id="{DC0B866C-856E-46F7-98C2-65EF622C9B13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3879910" y="3594815"/>
            <a:ext cx="967215" cy="642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BAEC3F0D-BC5A-23DC-5770-FFC75E629209}"/>
              </a:ext>
            </a:extLst>
          </p:cNvPr>
          <p:cNvSpPr/>
          <p:nvPr/>
        </p:nvSpPr>
        <p:spPr>
          <a:xfrm>
            <a:off x="7465483" y="2350643"/>
            <a:ext cx="2731720" cy="124417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SERVER</a:t>
            </a:r>
          </a:p>
        </p:txBody>
      </p:sp>
      <p:cxnSp>
        <p:nvCxnSpPr>
          <p:cNvPr id="44" name="Egyenes összekötő nyíllal 43">
            <a:extLst>
              <a:ext uri="{FF2B5EF4-FFF2-40B4-BE49-F238E27FC236}">
                <a16:creationId xmlns:a16="http://schemas.microsoft.com/office/drawing/2014/main" id="{69E1FA76-8CEB-DCD9-B098-F4D88FEC7CFB}"/>
              </a:ext>
            </a:extLst>
          </p:cNvPr>
          <p:cNvCxnSpPr>
            <a:cxnSpLocks/>
          </p:cNvCxnSpPr>
          <p:nvPr/>
        </p:nvCxnSpPr>
        <p:spPr>
          <a:xfrm>
            <a:off x="5332396" y="2743084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gyenes összekötő nyíllal 53">
            <a:extLst>
              <a:ext uri="{FF2B5EF4-FFF2-40B4-BE49-F238E27FC236}">
                <a16:creationId xmlns:a16="http://schemas.microsoft.com/office/drawing/2014/main" id="{9E430450-0AEE-C235-890D-E9A21AAEA1A9}"/>
              </a:ext>
            </a:extLst>
          </p:cNvPr>
          <p:cNvCxnSpPr>
            <a:cxnSpLocks/>
          </p:cNvCxnSpPr>
          <p:nvPr/>
        </p:nvCxnSpPr>
        <p:spPr>
          <a:xfrm flipH="1">
            <a:off x="5332396" y="3214723"/>
            <a:ext cx="213308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zövegdoboz 54">
            <a:extLst>
              <a:ext uri="{FF2B5EF4-FFF2-40B4-BE49-F238E27FC236}">
                <a16:creationId xmlns:a16="http://schemas.microsoft.com/office/drawing/2014/main" id="{9A55AA41-A4EC-8A6D-601D-8934B7F9FCC4}"/>
              </a:ext>
            </a:extLst>
          </p:cNvPr>
          <p:cNvSpPr txBox="1"/>
          <p:nvPr/>
        </p:nvSpPr>
        <p:spPr>
          <a:xfrm>
            <a:off x="5897605" y="2435307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POST</a:t>
            </a:r>
          </a:p>
        </p:txBody>
      </p:sp>
      <p:sp>
        <p:nvSpPr>
          <p:cNvPr id="60" name="Szövegdoboz 59">
            <a:extLst>
              <a:ext uri="{FF2B5EF4-FFF2-40B4-BE49-F238E27FC236}">
                <a16:creationId xmlns:a16="http://schemas.microsoft.com/office/drawing/2014/main" id="{4145FB7A-A876-08A5-E332-35C55741CFD9}"/>
              </a:ext>
            </a:extLst>
          </p:cNvPr>
          <p:cNvSpPr txBox="1"/>
          <p:nvPr/>
        </p:nvSpPr>
        <p:spPr>
          <a:xfrm>
            <a:off x="5897605" y="2906945"/>
            <a:ext cx="1654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noProof="0" dirty="0">
                <a:solidFill>
                  <a:srgbClr val="FF8500"/>
                </a:solidFill>
              </a:rPr>
              <a:t>HTTP         GET</a:t>
            </a:r>
          </a:p>
        </p:txBody>
      </p:sp>
      <p:sp>
        <p:nvSpPr>
          <p:cNvPr id="61" name="Téglalap: lekerekített 60">
            <a:extLst>
              <a:ext uri="{FF2B5EF4-FFF2-40B4-BE49-F238E27FC236}">
                <a16:creationId xmlns:a16="http://schemas.microsoft.com/office/drawing/2014/main" id="{F42370E8-06B9-F820-7066-AF57E9B2BAF2}"/>
              </a:ext>
            </a:extLst>
          </p:cNvPr>
          <p:cNvSpPr/>
          <p:nvPr/>
        </p:nvSpPr>
        <p:spPr>
          <a:xfrm>
            <a:off x="8123850" y="1023925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</a:t>
            </a:r>
          </a:p>
        </p:txBody>
      </p:sp>
      <p:cxnSp>
        <p:nvCxnSpPr>
          <p:cNvPr id="69" name="Egyenes összekötő nyíllal 68">
            <a:extLst>
              <a:ext uri="{FF2B5EF4-FFF2-40B4-BE49-F238E27FC236}">
                <a16:creationId xmlns:a16="http://schemas.microsoft.com/office/drawing/2014/main" id="{D0210730-882D-8D0E-50A2-468CEB873D37}"/>
              </a:ext>
            </a:extLst>
          </p:cNvPr>
          <p:cNvCxnSpPr>
            <a:cxnSpLocks/>
          </p:cNvCxnSpPr>
          <p:nvPr/>
        </p:nvCxnSpPr>
        <p:spPr>
          <a:xfrm flipV="1">
            <a:off x="863883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nyíllal 74">
            <a:extLst>
              <a:ext uri="{FF2B5EF4-FFF2-40B4-BE49-F238E27FC236}">
                <a16:creationId xmlns:a16="http://schemas.microsoft.com/office/drawing/2014/main" id="{2C7957B7-66BF-2D0E-230F-F6C0C5D9E68B}"/>
              </a:ext>
            </a:extLst>
          </p:cNvPr>
          <p:cNvCxnSpPr>
            <a:cxnSpLocks/>
          </p:cNvCxnSpPr>
          <p:nvPr/>
        </p:nvCxnSpPr>
        <p:spPr>
          <a:xfrm>
            <a:off x="9043098" y="166838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églalap: lekerekített 75">
            <a:extLst>
              <a:ext uri="{FF2B5EF4-FFF2-40B4-BE49-F238E27FC236}">
                <a16:creationId xmlns:a16="http://schemas.microsoft.com/office/drawing/2014/main" id="{A2F8950D-8ED6-1166-ED57-10C1C91E78EC}"/>
              </a:ext>
            </a:extLst>
          </p:cNvPr>
          <p:cNvSpPr/>
          <p:nvPr/>
        </p:nvSpPr>
        <p:spPr>
          <a:xfrm>
            <a:off x="8123850" y="4358008"/>
            <a:ext cx="1414985" cy="64446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</a:t>
            </a:r>
          </a:p>
        </p:txBody>
      </p:sp>
      <p:cxnSp>
        <p:nvCxnSpPr>
          <p:cNvPr id="77" name="Egyenes összekötő nyíllal 76">
            <a:extLst>
              <a:ext uri="{FF2B5EF4-FFF2-40B4-BE49-F238E27FC236}">
                <a16:creationId xmlns:a16="http://schemas.microsoft.com/office/drawing/2014/main" id="{E49983EA-91C7-F8FF-E9AE-9BD996915B90}"/>
              </a:ext>
            </a:extLst>
          </p:cNvPr>
          <p:cNvCxnSpPr>
            <a:cxnSpLocks/>
          </p:cNvCxnSpPr>
          <p:nvPr/>
        </p:nvCxnSpPr>
        <p:spPr>
          <a:xfrm flipV="1">
            <a:off x="863883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gyenes összekötő nyíllal 77">
            <a:extLst>
              <a:ext uri="{FF2B5EF4-FFF2-40B4-BE49-F238E27FC236}">
                <a16:creationId xmlns:a16="http://schemas.microsoft.com/office/drawing/2014/main" id="{637B2476-2896-78F1-02DF-5DE27B875CAC}"/>
              </a:ext>
            </a:extLst>
          </p:cNvPr>
          <p:cNvCxnSpPr>
            <a:cxnSpLocks/>
          </p:cNvCxnSpPr>
          <p:nvPr/>
        </p:nvCxnSpPr>
        <p:spPr>
          <a:xfrm>
            <a:off x="9043098" y="3594815"/>
            <a:ext cx="0" cy="6822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Ellipszis 80">
            <a:extLst>
              <a:ext uri="{FF2B5EF4-FFF2-40B4-BE49-F238E27FC236}">
                <a16:creationId xmlns:a16="http://schemas.microsoft.com/office/drawing/2014/main" id="{AE792383-E021-8A26-606B-2540CFE61A6A}"/>
              </a:ext>
            </a:extLst>
          </p:cNvPr>
          <p:cNvSpPr/>
          <p:nvPr/>
        </p:nvSpPr>
        <p:spPr>
          <a:xfrm>
            <a:off x="10606602" y="4209816"/>
            <a:ext cx="1414985" cy="906008"/>
          </a:xfrm>
          <a:prstGeom prst="ellipse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RELATIONAL</a:t>
            </a:r>
          </a:p>
          <a:p>
            <a:pPr algn="ctr"/>
            <a:r>
              <a:rPr lang="en-US" sz="1200" b="1" noProof="0" dirty="0">
                <a:solidFill>
                  <a:schemeClr val="tx1"/>
                </a:solidFill>
              </a:rPr>
              <a:t>DATABASE</a:t>
            </a:r>
          </a:p>
        </p:txBody>
      </p:sp>
      <p:cxnSp>
        <p:nvCxnSpPr>
          <p:cNvPr id="82" name="Egyenes összekötő nyíllal 81">
            <a:extLst>
              <a:ext uri="{FF2B5EF4-FFF2-40B4-BE49-F238E27FC236}">
                <a16:creationId xmlns:a16="http://schemas.microsoft.com/office/drawing/2014/main" id="{724C9C92-2434-94C9-0968-B0B67E76076E}"/>
              </a:ext>
            </a:extLst>
          </p:cNvPr>
          <p:cNvCxnSpPr>
            <a:cxnSpLocks/>
          </p:cNvCxnSpPr>
          <p:nvPr/>
        </p:nvCxnSpPr>
        <p:spPr>
          <a:xfrm>
            <a:off x="9605575" y="4552634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nyíllal 83">
            <a:extLst>
              <a:ext uri="{FF2B5EF4-FFF2-40B4-BE49-F238E27FC236}">
                <a16:creationId xmlns:a16="http://schemas.microsoft.com/office/drawing/2014/main" id="{AB390E89-E5F8-18CC-03E0-7FE02AB9F711}"/>
              </a:ext>
            </a:extLst>
          </p:cNvPr>
          <p:cNvCxnSpPr>
            <a:cxnSpLocks/>
          </p:cNvCxnSpPr>
          <p:nvPr/>
        </p:nvCxnSpPr>
        <p:spPr>
          <a:xfrm flipH="1">
            <a:off x="9605575" y="4839555"/>
            <a:ext cx="1001027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35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80BD9E6-76A4-EA04-2303-9053400A67A1}"/>
              </a:ext>
            </a:extLst>
          </p:cNvPr>
          <p:cNvSpPr/>
          <p:nvPr/>
        </p:nvSpPr>
        <p:spPr>
          <a:xfrm>
            <a:off x="6513569" y="873589"/>
            <a:ext cx="5022850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" name="Picture 1" descr="A close-up of a rfid tag&#10;&#10;AI-generated content may be incorrect.">
            <a:extLst>
              <a:ext uri="{FF2B5EF4-FFF2-40B4-BE49-F238E27FC236}">
                <a16:creationId xmlns:a16="http://schemas.microsoft.com/office/drawing/2014/main" id="{DD3BF2D5-AA62-E97C-C676-6FBC1E46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641" y="884498"/>
            <a:ext cx="1510884" cy="1091627"/>
          </a:xfrm>
          <a:prstGeom prst="rect">
            <a:avLst/>
          </a:prstGeom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A7F38A0-2EFE-25FF-321E-80326A7878FF}"/>
              </a:ext>
            </a:extLst>
          </p:cNvPr>
          <p:cNvSpPr/>
          <p:nvPr/>
        </p:nvSpPr>
        <p:spPr>
          <a:xfrm>
            <a:off x="719253" y="881773"/>
            <a:ext cx="4469331" cy="4521631"/>
          </a:xfrm>
          <a:prstGeom prst="roundRect">
            <a:avLst>
              <a:gd name="adj" fmla="val 545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098658-A43E-C371-9C81-C68F3566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Hardware topology</a:t>
            </a:r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518F9-0C7F-11C9-AC96-30537FC8989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97788-31E9-9AEA-0DCE-994138EB8E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89460-8BC3-5EF3-0FB3-0936C289C1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4</a:t>
            </a:fld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F32D7B8-BF24-0BB0-461C-6CB320447C75}"/>
              </a:ext>
            </a:extLst>
          </p:cNvPr>
          <p:cNvGrpSpPr/>
          <p:nvPr/>
        </p:nvGrpSpPr>
        <p:grpSpPr>
          <a:xfrm>
            <a:off x="679382" y="790089"/>
            <a:ext cx="4250230" cy="4411340"/>
            <a:chOff x="628322" y="660581"/>
            <a:chExt cx="5497863" cy="5441493"/>
          </a:xfrm>
        </p:grpSpPr>
        <p:pic>
          <p:nvPicPr>
            <p:cNvPr id="9" name="Picture 8" descr="A close-up of a blue circuit board&#10;&#10;AI-generated content may be incorrect.">
              <a:extLst>
                <a:ext uri="{FF2B5EF4-FFF2-40B4-BE49-F238E27FC236}">
                  <a16:creationId xmlns:a16="http://schemas.microsoft.com/office/drawing/2014/main" id="{158CDB60-1DBF-788E-172E-C11F51A4C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57" b="89899" l="9271" r="90000">
                          <a14:foregroundMark x1="46634" y1="76046" x2="47292" y2="72150"/>
                          <a14:foregroundMark x1="13140" y1="40887" x2="12465" y2="40074"/>
                          <a14:foregroundMark x1="45313" y1="79654" x2="15371" y2="43576"/>
                          <a14:foregroundMark x1="16703" y1="48321" x2="17813" y2="49928"/>
                          <a14:foregroundMark x1="14291" y1="44827" x2="14377" y2="44951"/>
                          <a14:foregroundMark x1="11893" y1="41354" x2="12267" y2="41896"/>
                          <a14:foregroundMark x1="16721" y1="48299" x2="28854" y2="61616"/>
                          <a14:foregroundMark x1="28125" y1="61760" x2="25417" y2="60606"/>
                          <a14:foregroundMark x1="28333" y1="61616" x2="32083" y2="65512"/>
                          <a14:foregroundMark x1="31771" y1="65657" x2="45380" y2="80114"/>
                          <a14:foregroundMark x1="86042" y1="36508" x2="85833" y2="34055"/>
                          <a14:foregroundMark x1="87083" y1="36508" x2="83542" y2="31890"/>
                          <a14:foregroundMark x1="43958" y1="52381" x2="46875" y2="48629"/>
                          <a14:foregroundMark x1="44063" y1="51082" x2="42917" y2="46176"/>
                          <a14:foregroundMark x1="13539" y1="45697" x2="13650" y2="45873"/>
                          <a14:foregroundMark x1="10708" y1="41202" x2="11618" y2="42647"/>
                          <a14:foregroundMark x1="11585" y1="42686" x2="10346" y2="40924"/>
                          <a14:foregroundMark x1="10938" y1="42569" x2="14271" y2="45599"/>
                          <a14:backgroundMark x1="9896" y1="36652" x2="9375" y2="36652"/>
                          <a14:backgroundMark x1="8844" y1="39881" x2="8646" y2="39538"/>
                          <a14:backgroundMark x1="8750" y1="39250" x2="8750" y2="39250"/>
                          <a14:backgroundMark x1="8854" y1="40548" x2="8854" y2="39105"/>
                          <a14:backgroundMark x1="9896" y1="36508" x2="8542" y2="39538"/>
                          <a14:backgroundMark x1="13750" y1="48485" x2="13125" y2="47763"/>
                          <a14:backgroundMark x1="13438" y1="50216" x2="13021" y2="48341"/>
                          <a14:backgroundMark x1="14063" y1="51082" x2="13021" y2="48341"/>
                          <a14:backgroundMark x1="13958" y1="50361" x2="13021" y2="47330"/>
                          <a14:backgroundMark x1="12786" y1="47635" x2="15208" y2="50216"/>
                          <a14:backgroundMark x1="12708" y1="39105" x2="12708" y2="39105"/>
                          <a14:backgroundMark x1="45938" y1="76046" x2="45938" y2="76046"/>
                          <a14:backgroundMark x1="46771" y1="76768" x2="45521" y2="75613"/>
                          <a14:backgroundMark x1="46771" y1="76046" x2="47292" y2="75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 flipV="1">
              <a:off x="1015267" y="2605452"/>
              <a:ext cx="2656960" cy="1917992"/>
            </a:xfrm>
            <a:prstGeom prst="rect">
              <a:avLst/>
            </a:prstGeom>
          </p:spPr>
        </p:pic>
        <p:pic>
          <p:nvPicPr>
            <p:cNvPr id="10" name="Picture 9" descr="A red rectangular device with many ports&#10;&#10;AI-generated content may be incorrect.">
              <a:extLst>
                <a:ext uri="{FF2B5EF4-FFF2-40B4-BE49-F238E27FC236}">
                  <a16:creationId xmlns:a16="http://schemas.microsoft.com/office/drawing/2014/main" id="{DFF617BF-8B14-D9DA-1F90-4872E11D6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85" b="21101"/>
            <a:stretch/>
          </p:blipFill>
          <p:spPr>
            <a:xfrm rot="10800000" flipH="1" flipV="1">
              <a:off x="628322" y="4618035"/>
              <a:ext cx="3043905" cy="1484039"/>
            </a:xfrm>
            <a:prstGeom prst="rect">
              <a:avLst/>
            </a:prstGeom>
          </p:spPr>
        </p:pic>
        <p:pic>
          <p:nvPicPr>
            <p:cNvPr id="11" name="Picture 10" descr="A white and red device with a chip inside&#10;&#10;AI-generated content may be incorrect.">
              <a:extLst>
                <a:ext uri="{FF2B5EF4-FFF2-40B4-BE49-F238E27FC236}">
                  <a16:creationId xmlns:a16="http://schemas.microsoft.com/office/drawing/2014/main" id="{5C26ACDE-619E-815D-C546-AD3EBB744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7412" y1="43702" x2="47037" y2="42963"/>
                          <a14:foregroundMark x1="49630" y1="48074" x2="49513" y2="47844"/>
                          <a14:foregroundMark x1="47037" y1="42963" x2="47111" y2="42519"/>
                          <a14:backgroundMark x1="37630" y1="43926" x2="37037" y2="51704"/>
                          <a14:backgroundMark x1="37037" y1="51704" x2="36667" y2="50519"/>
                          <a14:backgroundMark x1="54963" y1="65333" x2="35778" y2="44296"/>
                          <a14:backgroundMark x1="35778" y1="44296" x2="34815" y2="42370"/>
                          <a14:backgroundMark x1="37111" y1="40519" x2="43630" y2="42667"/>
                          <a14:backgroundMark x1="43630" y1="42667" x2="44593" y2="44222"/>
                          <a14:backgroundMark x1="47037" y1="47333" x2="44815" y2="44000"/>
                          <a14:backgroundMark x1="52444" y1="51926" x2="48074" y2="53556"/>
                          <a14:backgroundMark x1="50296" y1="50000" x2="48444" y2="49185"/>
                          <a14:backgroundMark x1="45407" y1="44889" x2="48000" y2="48741"/>
                          <a14:backgroundMark x1="48519" y1="48148" x2="45556" y2="44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926" t="23040" r="33182" b="49417"/>
            <a:stretch/>
          </p:blipFill>
          <p:spPr>
            <a:xfrm rot="20103767">
              <a:off x="927367" y="660581"/>
              <a:ext cx="2832759" cy="2446433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A6E6D7-37BC-A44A-DE10-1E18EFF3AECC}"/>
                </a:ext>
              </a:extLst>
            </p:cNvPr>
            <p:cNvSpPr txBox="1"/>
            <p:nvPr/>
          </p:nvSpPr>
          <p:spPr>
            <a:xfrm>
              <a:off x="3740847" y="5021397"/>
              <a:ext cx="2218539" cy="8731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Raspberry pi 5</a:t>
              </a:r>
            </a:p>
            <a:p>
              <a:r>
                <a:rPr lang="en-US" sz="2000" b="1" noProof="0" dirty="0"/>
                <a:t>8Gb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81D927-DCA7-05C5-80F1-1D57A8CB670D}"/>
                </a:ext>
              </a:extLst>
            </p:cNvPr>
            <p:cNvSpPr txBox="1"/>
            <p:nvPr/>
          </p:nvSpPr>
          <p:spPr>
            <a:xfrm>
              <a:off x="3721889" y="3283425"/>
              <a:ext cx="1308747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PoE Hat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A1C025F-4A7C-2227-59F4-3BBEB6B1FB1D}"/>
                </a:ext>
              </a:extLst>
            </p:cNvPr>
            <p:cNvSpPr txBox="1"/>
            <p:nvPr/>
          </p:nvSpPr>
          <p:spPr>
            <a:xfrm>
              <a:off x="4126696" y="1787609"/>
              <a:ext cx="1999489" cy="493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noProof="0" dirty="0"/>
                <a:t>Original case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E1F459B-127E-924B-3750-6B90E4A5BA83}"/>
              </a:ext>
            </a:extLst>
          </p:cNvPr>
          <p:cNvSpPr txBox="1"/>
          <p:nvPr/>
        </p:nvSpPr>
        <p:spPr>
          <a:xfrm>
            <a:off x="2061441" y="5385948"/>
            <a:ext cx="20006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Server</a:t>
            </a:r>
          </a:p>
        </p:txBody>
      </p:sp>
      <p:pic>
        <p:nvPicPr>
          <p:cNvPr id="21" name="Picture 2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416558F-2030-4962-EC77-132B8EF65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513" b="91387" l="10547" r="44336">
                        <a14:foregroundMark x1="13477" y1="9874" x2="23435" y2="6326"/>
                        <a14:foregroundMark x1="14844" y1="89706" x2="22559" y2="90966"/>
                        <a14:foregroundMark x1="22559" y1="90966" x2="30176" y2="90546"/>
                        <a14:foregroundMark x1="30176" y1="90546" x2="40625" y2="91387"/>
                        <a14:backgroundMark x1="27637" y1="7563" x2="27637" y2="7563"/>
                        <a14:backgroundMark x1="29688" y1="5462" x2="27832" y2="5462"/>
                        <a14:backgroundMark x1="23633" y1="5672" x2="29004" y2="6092"/>
                        <a14:backgroundMark x1="29004" y1="6092" x2="36914" y2="5462"/>
                        <a14:backgroundMark x1="37109" y1="7563" x2="38281" y2="6092"/>
                        <a14:backgroundMark x1="38281" y1="6092" x2="37891" y2="7143"/>
                        <a14:backgroundMark x1="39160" y1="6723" x2="37500" y2="7773"/>
                        <a14:backgroundMark x1="37402" y1="6513" x2="37305" y2="73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75" r="51432"/>
          <a:stretch/>
        </p:blipFill>
        <p:spPr>
          <a:xfrm rot="5400000">
            <a:off x="9563215" y="3536619"/>
            <a:ext cx="1477557" cy="1627845"/>
          </a:xfrm>
          <a:prstGeom prst="rect">
            <a:avLst/>
          </a:prstGeom>
        </p:spPr>
      </p:pic>
      <p:pic>
        <p:nvPicPr>
          <p:cNvPr id="25" name="Picture 24" descr="A blue circuit board with white text&#10;&#10;AI-generated content may be incorrect.">
            <a:extLst>
              <a:ext uri="{FF2B5EF4-FFF2-40B4-BE49-F238E27FC236}">
                <a16:creationId xmlns:a16="http://schemas.microsoft.com/office/drawing/2014/main" id="{EA103298-C286-C663-D48F-C0AABFA6AD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96373" y="728386"/>
            <a:ext cx="2619416" cy="2619416"/>
          </a:xfrm>
          <a:prstGeom prst="rect">
            <a:avLst/>
          </a:prstGeom>
        </p:spPr>
      </p:pic>
      <p:pic>
        <p:nvPicPr>
          <p:cNvPr id="27" name="Picture 26" descr="A circular object with many small lights&#10;&#10;AI-generated content may be incorrect.">
            <a:extLst>
              <a:ext uri="{FF2B5EF4-FFF2-40B4-BE49-F238E27FC236}">
                <a16:creationId xmlns:a16="http://schemas.microsoft.com/office/drawing/2014/main" id="{CBFC2751-E7E5-5840-63BD-BCD2FDD487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55" t="32804" r="27566" b="23598"/>
          <a:stretch/>
        </p:blipFill>
        <p:spPr>
          <a:xfrm>
            <a:off x="6910925" y="1048250"/>
            <a:ext cx="1293026" cy="1276003"/>
          </a:xfrm>
          <a:prstGeom prst="rect">
            <a:avLst/>
          </a:prstGeom>
        </p:spPr>
      </p:pic>
      <p:pic>
        <p:nvPicPr>
          <p:cNvPr id="29" name="Picture 28" descr="A blue square electronic device with a black circle&#10;&#10;AI-generated content may be incorrect.">
            <a:extLst>
              <a:ext uri="{FF2B5EF4-FFF2-40B4-BE49-F238E27FC236}">
                <a16:creationId xmlns:a16="http://schemas.microsoft.com/office/drawing/2014/main" id="{331AE63E-12B0-1BAF-8B2B-E190A8D49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6000" r="90000">
                        <a14:foregroundMark x1="14100" y1="85800" x2="11156" y2="84310"/>
                        <a14:foregroundMark x1="9911" y1="17227" x2="10100" y2="14100"/>
                        <a14:foregroundMark x1="9979" y1="16100" x2="10038" y2="15118"/>
                        <a14:foregroundMark x1="9967" y1="16297" x2="9979" y2="16100"/>
                        <a14:foregroundMark x1="6912" y1="66665" x2="9641" y2="21670"/>
                        <a14:foregroundMark x1="7700" y1="84100" x2="7000" y2="76200"/>
                        <a14:foregroundMark x1="7000" y1="76200" x2="7800" y2="80400"/>
                        <a14:foregroundMark x1="7900" y1="84100" x2="7400" y2="73300"/>
                        <a14:foregroundMark x1="7800" y1="76200" x2="7300" y2="75300"/>
                        <a14:foregroundMark x1="7300" y1="74100" x2="7100" y2="78100"/>
                        <a14:foregroundMark x1="7500" y1="80900" x2="9700" y2="84700"/>
                        <a14:backgroundMark x1="10000" y1="19900" x2="9700" y2="20100"/>
                        <a14:backgroundMark x1="11900" y1="19900" x2="8900" y2="20700"/>
                        <a14:backgroundMark x1="10800" y1="21100" x2="9700" y2="18400"/>
                        <a14:backgroundMark x1="5368" y1="74003" x2="5300" y2="72200"/>
                        <a14:backgroundMark x1="5665" y1="81863" x2="5625" y2="80809"/>
                        <a14:backgroundMark x1="6109" y1="73479" x2="6475" y2="74059"/>
                        <a14:backgroundMark x1="5300" y1="72200" x2="5966" y2="73254"/>
                        <a14:backgroundMark x1="6367" y1="72842" x2="6420" y2="74056"/>
                        <a14:backgroundMark x1="6100" y1="66700" x2="6356" y2="72594"/>
                        <a14:backgroundMark x1="8200" y1="17100" x2="8200" y2="17100"/>
                        <a14:backgroundMark x1="9700" y1="18600" x2="9400" y2="16500"/>
                        <a14:backgroundMark x1="9900" y1="19700" x2="9600" y2="16900"/>
                        <a14:backgroundMark x1="9400" y1="19000" x2="10400" y2="16300"/>
                        <a14:backgroundMark x1="9800" y1="16100" x2="9800" y2="16100"/>
                        <a14:backgroundMark x1="10000" y1="16800" x2="10000" y2="15800"/>
                        <a14:backgroundMark x1="10000" y1="16300" x2="9700" y2="19700"/>
                        <a14:backgroundMark x1="10800" y1="19200" x2="10300" y2="15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925" y="2307408"/>
            <a:ext cx="1477557" cy="1477557"/>
          </a:xfrm>
          <a:prstGeom prst="rect">
            <a:avLst/>
          </a:prstGeom>
        </p:spPr>
      </p:pic>
      <p:pic>
        <p:nvPicPr>
          <p:cNvPr id="33" name="Picture 32" descr="A blue electronic device with red and green lights&#10;&#10;AI-generated content may be incorrect.">
            <a:extLst>
              <a:ext uri="{FF2B5EF4-FFF2-40B4-BE49-F238E27FC236}">
                <a16:creationId xmlns:a16="http://schemas.microsoft.com/office/drawing/2014/main" id="{DB105198-DE72-48C7-CFF3-97694C1F4A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000" y1="56000" x2="17167" y2="72500"/>
                        <a14:foregroundMark x1="17167" y1="72500" x2="21667" y2="78167"/>
                        <a14:foregroundMark x1="21667" y1="78167" x2="23333" y2="78000"/>
                        <a14:foregroundMark x1="21333" y1="78500" x2="18833" y2="75500"/>
                        <a14:foregroundMark x1="86167" y1="60000" x2="89500" y2="5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60521" y="3301757"/>
            <a:ext cx="2324253" cy="23242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A554A28-0098-FA4A-A3D3-F13B87B81141}"/>
              </a:ext>
            </a:extLst>
          </p:cNvPr>
          <p:cNvSpPr txBox="1"/>
          <p:nvPr/>
        </p:nvSpPr>
        <p:spPr>
          <a:xfrm>
            <a:off x="8178063" y="1382046"/>
            <a:ext cx="11548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Optical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37AE29-D108-DD65-7EEB-FCD37C6D9814}"/>
              </a:ext>
            </a:extLst>
          </p:cNvPr>
          <p:cNvSpPr txBox="1"/>
          <p:nvPr/>
        </p:nvSpPr>
        <p:spPr>
          <a:xfrm>
            <a:off x="8118271" y="2519933"/>
            <a:ext cx="1154803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noProof="0" dirty="0"/>
              <a:t>Audio</a:t>
            </a:r>
          </a:p>
          <a:p>
            <a:r>
              <a:rPr lang="en-US" sz="2000" b="1" noProof="0" dirty="0"/>
              <a:t>feedback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5D6463B-2326-AA3E-94AD-BAA61D8B8CE4}"/>
              </a:ext>
            </a:extLst>
          </p:cNvPr>
          <p:cNvSpPr txBox="1"/>
          <p:nvPr/>
        </p:nvSpPr>
        <p:spPr>
          <a:xfrm>
            <a:off x="7906321" y="5445348"/>
            <a:ext cx="2853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chemeClr val="bg1"/>
                </a:solidFill>
              </a:rPr>
              <a:t>The Client node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4F8D91-81B6-58E1-9F16-DCF9E824C03B}"/>
              </a:ext>
            </a:extLst>
          </p:cNvPr>
          <p:cNvSpPr txBox="1"/>
          <p:nvPr/>
        </p:nvSpPr>
        <p:spPr>
          <a:xfrm>
            <a:off x="8118270" y="3714312"/>
            <a:ext cx="949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Lock </a:t>
            </a:r>
          </a:p>
          <a:p>
            <a:r>
              <a:rPr lang="en-US" sz="2000" b="1" noProof="0" dirty="0"/>
              <a:t>opener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C8A5BAE-7651-E7C2-9CA1-D1129B9D3E3D}"/>
              </a:ext>
            </a:extLst>
          </p:cNvPr>
          <p:cNvSpPr txBox="1"/>
          <p:nvPr/>
        </p:nvSpPr>
        <p:spPr>
          <a:xfrm>
            <a:off x="9667728" y="4840784"/>
            <a:ext cx="1254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Controller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C1004E-8652-89EA-4DA8-16C09CBAC581}"/>
              </a:ext>
            </a:extLst>
          </p:cNvPr>
          <p:cNvSpPr txBox="1"/>
          <p:nvPr/>
        </p:nvSpPr>
        <p:spPr>
          <a:xfrm>
            <a:off x="9692588" y="3142589"/>
            <a:ext cx="143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Card reader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06726C-9C0B-D29F-1DAD-A95FF86E1698}"/>
              </a:ext>
            </a:extLst>
          </p:cNvPr>
          <p:cNvCxnSpPr/>
          <p:nvPr/>
        </p:nvCxnSpPr>
        <p:spPr>
          <a:xfrm flipH="1">
            <a:off x="5188584" y="2103864"/>
            <a:ext cx="1324985" cy="0"/>
          </a:xfrm>
          <a:prstGeom prst="straightConnector1">
            <a:avLst/>
          </a:prstGeom>
          <a:ln w="76200">
            <a:solidFill>
              <a:srgbClr val="DF21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EDB539-080A-0077-77E3-D1DB8A890B10}"/>
              </a:ext>
            </a:extLst>
          </p:cNvPr>
          <p:cNvCxnSpPr>
            <a:cxnSpLocks/>
          </p:cNvCxnSpPr>
          <p:nvPr/>
        </p:nvCxnSpPr>
        <p:spPr>
          <a:xfrm>
            <a:off x="5188584" y="4057651"/>
            <a:ext cx="1324985" cy="0"/>
          </a:xfrm>
          <a:prstGeom prst="straightConnector1">
            <a:avLst/>
          </a:prstGeom>
          <a:ln w="762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1B6FF94-E7CA-F8CB-C010-23443944E71F}"/>
              </a:ext>
            </a:extLst>
          </p:cNvPr>
          <p:cNvSpPr txBox="1"/>
          <p:nvPr/>
        </p:nvSpPr>
        <p:spPr>
          <a:xfrm>
            <a:off x="5299885" y="1384890"/>
            <a:ext cx="1073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DF21C8"/>
                </a:solidFill>
              </a:rPr>
              <a:t>POST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7AF7D75-66B4-C63F-592E-FD5900ABFBF2}"/>
              </a:ext>
            </a:extLst>
          </p:cNvPr>
          <p:cNvSpPr txBox="1"/>
          <p:nvPr/>
        </p:nvSpPr>
        <p:spPr>
          <a:xfrm>
            <a:off x="5407887" y="3386686"/>
            <a:ext cx="849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noProof="0" dirty="0">
                <a:solidFill>
                  <a:srgbClr val="9BCC33"/>
                </a:solidFill>
              </a:rPr>
              <a:t>GET</a:t>
            </a:r>
          </a:p>
        </p:txBody>
      </p:sp>
    </p:spTree>
    <p:extLst>
      <p:ext uri="{BB962C8B-B14F-4D97-AF65-F5344CB8AC3E}">
        <p14:creationId xmlns:p14="http://schemas.microsoft.com/office/powerpoint/2010/main" val="419105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169D1F5-1F24-1F27-8B54-B66570BE660C}"/>
              </a:ext>
            </a:extLst>
          </p:cNvPr>
          <p:cNvSpPr/>
          <p:nvPr/>
        </p:nvSpPr>
        <p:spPr>
          <a:xfrm>
            <a:off x="8217947" y="1411968"/>
            <a:ext cx="3574502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38C8BBD-B1EE-5C36-4EF8-889183311BA9}"/>
              </a:ext>
            </a:extLst>
          </p:cNvPr>
          <p:cNvSpPr/>
          <p:nvPr/>
        </p:nvSpPr>
        <p:spPr>
          <a:xfrm>
            <a:off x="5029178" y="1416738"/>
            <a:ext cx="2458519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27C1BE1-54E2-B697-F978-ECC170C562EA}"/>
              </a:ext>
            </a:extLst>
          </p:cNvPr>
          <p:cNvSpPr/>
          <p:nvPr/>
        </p:nvSpPr>
        <p:spPr>
          <a:xfrm>
            <a:off x="567266" y="1416739"/>
            <a:ext cx="3662881" cy="3167961"/>
          </a:xfrm>
          <a:prstGeom prst="roundRect">
            <a:avLst>
              <a:gd name="adj" fmla="val 90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D3C84-357E-EBDB-8AD5-102A8593A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>
                <a:latin typeface="Arial"/>
                <a:cs typeface="Arial"/>
              </a:rPr>
              <a:t>"Production ready"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AD71B-4881-3FCA-4619-D9C1C70EAF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E7929-AE0B-3FD9-04AF-55FF88127D3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F110B-B340-CF78-4FA5-25CCEA02239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9" name="Picture 8" descr="A blue dolphin with yellow text&#10;&#10;AI-generated content may be incorrect.">
            <a:extLst>
              <a:ext uri="{FF2B5EF4-FFF2-40B4-BE49-F238E27FC236}">
                <a16:creationId xmlns:a16="http://schemas.microsoft.com/office/drawing/2014/main" id="{F0D807F9-0C45-C61B-B72D-7C4B1ADFB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020" y="3353400"/>
            <a:ext cx="1082925" cy="1045449"/>
          </a:xfrm>
          <a:prstGeom prst="rect">
            <a:avLst/>
          </a:prstGeom>
        </p:spPr>
      </p:pic>
      <p:pic>
        <p:nvPicPr>
          <p:cNvPr id="13" name="Picture 12" descr="A black and white logo&#10;&#10;AI-generated content may be incorrect.">
            <a:extLst>
              <a:ext uri="{FF2B5EF4-FFF2-40B4-BE49-F238E27FC236}">
                <a16:creationId xmlns:a16="http://schemas.microsoft.com/office/drawing/2014/main" id="{AE6349D5-7145-020A-C782-A3FE0928B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7" y="1575205"/>
            <a:ext cx="3175000" cy="11768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 descr="A blue whale with blocks on it&#10;&#10;AI-generated content may be incorrect.">
            <a:extLst>
              <a:ext uri="{FF2B5EF4-FFF2-40B4-BE49-F238E27FC236}">
                <a16:creationId xmlns:a16="http://schemas.microsoft.com/office/drawing/2014/main" id="{E46EAA20-2CD4-7476-A351-A198E38A5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52" y="4886299"/>
            <a:ext cx="1443403" cy="944277"/>
          </a:xfrm>
          <a:prstGeom prst="rect">
            <a:avLst/>
          </a:prstGeom>
        </p:spPr>
      </p:pic>
      <p:pic>
        <p:nvPicPr>
          <p:cNvPr id="17" name="Picture 16" descr="A blue line drawing of a diagram&#10;&#10;AI-generated content may be incorrect.">
            <a:extLst>
              <a:ext uri="{FF2B5EF4-FFF2-40B4-BE49-F238E27FC236}">
                <a16:creationId xmlns:a16="http://schemas.microsoft.com/office/drawing/2014/main" id="{1D19120C-A2AD-6228-DB52-17EA190B4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488" y="2929275"/>
            <a:ext cx="1181100" cy="1181100"/>
          </a:xfrm>
          <a:prstGeom prst="rect">
            <a:avLst/>
          </a:prstGeom>
        </p:spPr>
      </p:pic>
      <p:pic>
        <p:nvPicPr>
          <p:cNvPr id="21" name="Picture 20" descr="A group of logos on a black background&#10;&#10;AI-generated content may be incorrect.">
            <a:extLst>
              <a:ext uri="{FF2B5EF4-FFF2-40B4-BE49-F238E27FC236}">
                <a16:creationId xmlns:a16="http://schemas.microsoft.com/office/drawing/2014/main" id="{D7A386B7-E0E8-1FC9-6F6B-99999D227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129" y="1541072"/>
            <a:ext cx="2095500" cy="128587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1CE0E65-685F-01A3-47FB-B23000BC6AF0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 flipV="1">
            <a:off x="4230147" y="3000719"/>
            <a:ext cx="799031" cy="1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and black logo&#10;&#10;AI-generated content may be incorrect.">
            <a:extLst>
              <a:ext uri="{FF2B5EF4-FFF2-40B4-BE49-F238E27FC236}">
                <a16:creationId xmlns:a16="http://schemas.microsoft.com/office/drawing/2014/main" id="{C05F0D2A-CD41-257A-BE79-E81555C07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86" y="4887074"/>
            <a:ext cx="2726365" cy="1149617"/>
          </a:xfrm>
          <a:prstGeom prst="rect">
            <a:avLst/>
          </a:prstGeom>
        </p:spPr>
      </p:pic>
      <p:pic>
        <p:nvPicPr>
          <p:cNvPr id="29" name="Picture 28" descr="A black and white logo&#10;&#10;AI-generated content may be incorrect.">
            <a:extLst>
              <a:ext uri="{FF2B5EF4-FFF2-40B4-BE49-F238E27FC236}">
                <a16:creationId xmlns:a16="http://schemas.microsoft.com/office/drawing/2014/main" id="{97320746-004F-C3F0-13CA-9CAB804CDA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89" y="4885371"/>
            <a:ext cx="3466476" cy="83291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EDE07FD-C3AC-8681-B673-615D8094787B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7487697" y="2995949"/>
            <a:ext cx="730250" cy="0"/>
          </a:xfrm>
          <a:prstGeom prst="straightConnector1">
            <a:avLst/>
          </a:prstGeom>
          <a:ln w="177800">
            <a:solidFill>
              <a:srgbClr val="9BCC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9F05551-3AA3-2414-E9BA-9E450F9748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6552" y="1541072"/>
            <a:ext cx="2002424" cy="664451"/>
          </a:xfrm>
          <a:prstGeom prst="rect">
            <a:avLst/>
          </a:prstGeom>
        </p:spPr>
      </p:pic>
      <p:pic>
        <p:nvPicPr>
          <p:cNvPr id="37" name="Picture 3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0B003BD-B448-D167-3579-5F063E6BB0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79" y="3093790"/>
            <a:ext cx="1341208" cy="13037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475F621-4676-CF23-5BBE-E32C44E18609}"/>
              </a:ext>
            </a:extLst>
          </p:cNvPr>
          <p:cNvSpPr txBox="1"/>
          <p:nvPr/>
        </p:nvSpPr>
        <p:spPr>
          <a:xfrm>
            <a:off x="8429503" y="2253439"/>
            <a:ext cx="3231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noProof="0" dirty="0">
                <a:solidFill>
                  <a:schemeClr val="accent2"/>
                </a:solidFill>
              </a:rPr>
              <a:t>dormcheck.duckdns.org</a:t>
            </a:r>
          </a:p>
        </p:txBody>
      </p:sp>
      <p:pic>
        <p:nvPicPr>
          <p:cNvPr id="39" name="Picture 38" descr="A blue and orange computer screen&#10;&#10;AI-generated content may be incorrect.">
            <a:extLst>
              <a:ext uri="{FF2B5EF4-FFF2-40B4-BE49-F238E27FC236}">
                <a16:creationId xmlns:a16="http://schemas.microsoft.com/office/drawing/2014/main" id="{869F650E-4FF3-80C5-FB36-36918EFAC1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580" y="2639390"/>
            <a:ext cx="1467919" cy="146791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AA0C88-F14E-8BAB-D5AE-769A2C9ECFD9}"/>
              </a:ext>
            </a:extLst>
          </p:cNvPr>
          <p:cNvSpPr txBox="1"/>
          <p:nvPr/>
        </p:nvSpPr>
        <p:spPr>
          <a:xfrm>
            <a:off x="567265" y="792007"/>
            <a:ext cx="366288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/>
                <a:cs typeface="Arial"/>
              </a:rPr>
              <a:t>Push. Automate.</a:t>
            </a:r>
            <a:endParaRPr lang="en-US" sz="44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7A0006-89BD-A6FF-A8A7-D644ED4EE949}"/>
              </a:ext>
            </a:extLst>
          </p:cNvPr>
          <p:cNvSpPr txBox="1"/>
          <p:nvPr/>
        </p:nvSpPr>
        <p:spPr>
          <a:xfrm>
            <a:off x="5278930" y="759643"/>
            <a:ext cx="19142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endParaRPr lang="en-US" sz="48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61B726-AEDC-704F-F6EB-9ED7D4157E22}"/>
              </a:ext>
            </a:extLst>
          </p:cNvPr>
          <p:cNvSpPr txBox="1"/>
          <p:nvPr/>
        </p:nvSpPr>
        <p:spPr>
          <a:xfrm>
            <a:off x="8217946" y="765637"/>
            <a:ext cx="3574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Access. Monitor.</a:t>
            </a:r>
            <a:endParaRPr lang="en-US" sz="4400" b="1" noProof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Support | alphatronics GmbH -">
            <a:extLst>
              <a:ext uri="{FF2B5EF4-FFF2-40B4-BE49-F238E27FC236}">
                <a16:creationId xmlns:a16="http://schemas.microsoft.com/office/drawing/2014/main" id="{4C69BBB9-A625-A6D5-4048-4EB4F5F96AFA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8826" t="2314" r="27821" b="8724"/>
          <a:stretch/>
        </p:blipFill>
        <p:spPr>
          <a:xfrm>
            <a:off x="5034996" y="4729242"/>
            <a:ext cx="1062119" cy="1103503"/>
          </a:xfrm>
          <a:prstGeom prst="roundRect">
            <a:avLst/>
          </a:prstGeom>
        </p:spPr>
      </p:pic>
      <p:pic>
        <p:nvPicPr>
          <p:cNvPr id="4" name="Picture 3" descr="C++ - Wikipedia">
            <a:extLst>
              <a:ext uri="{FF2B5EF4-FFF2-40B4-BE49-F238E27FC236}">
                <a16:creationId xmlns:a16="http://schemas.microsoft.com/office/drawing/2014/main" id="{6748C25F-0E3D-1224-3BCA-8A46C0A7B03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85875" y="2840431"/>
            <a:ext cx="1088036" cy="121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B33F3-7DD6-F09E-2D2B-05DB64B5D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D14BA5-B9AC-5578-6F5E-EA1CFCE7D8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900" y="3592286"/>
            <a:ext cx="7920000" cy="2549960"/>
          </a:xfrm>
        </p:spPr>
        <p:txBody>
          <a:bodyPr>
            <a:normAutofit lnSpcReduction="10000"/>
          </a:bodyPr>
          <a:lstStyle/>
          <a:p>
            <a:r>
              <a:rPr lang="en-US" sz="2400" noProof="0" dirty="0"/>
              <a:t>Computer Science Engineering project work - N-LA02</a:t>
            </a:r>
          </a:p>
          <a:p>
            <a:r>
              <a:rPr lang="en-US" sz="2400" noProof="0" dirty="0"/>
              <a:t>/ Laszlo Toth</a:t>
            </a:r>
          </a:p>
          <a:p>
            <a:endParaRPr lang="en-US" sz="2400" noProof="0" dirty="0"/>
          </a:p>
          <a:p>
            <a:r>
              <a:rPr lang="en-US" sz="2400" noProof="0" dirty="0"/>
              <a:t>By</a:t>
            </a:r>
          </a:p>
          <a:p>
            <a:endParaRPr lang="en-US" sz="2400" noProof="0" dirty="0"/>
          </a:p>
          <a:p>
            <a:r>
              <a:rPr lang="en-US" sz="2400" noProof="0" dirty="0"/>
              <a:t>Attila Hoki, Armand Koltai, Mark Kovacs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5CC1-82FF-4E96-F3AF-03532CE813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9600" u="sng" noProof="0" dirty="0" err="1"/>
              <a:t>Dormcheck</a:t>
            </a:r>
            <a:endParaRPr lang="en-US" sz="4800" u="sng" noProof="0" dirty="0"/>
          </a:p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5A0130-3374-45D4-511B-5C4F263F2E9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9AA11-F8DE-DF7B-048C-54569B19D0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28DB0-19F8-A9E8-986F-1A7678550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 err="1">
                <a:latin typeface="Arial"/>
                <a:cs typeface="Arial"/>
              </a:rPr>
              <a:t>freeCredit</a:t>
            </a:r>
            <a:r>
              <a:rPr lang="en-US" noProof="0" dirty="0">
                <a:latin typeface="Arial"/>
                <a:cs typeface="Arial"/>
              </a:rPr>
              <a:t> - </a:t>
            </a:r>
            <a:r>
              <a:rPr lang="en-US" noProof="0" dirty="0" err="1">
                <a:latin typeface="Arial"/>
                <a:cs typeface="Arial"/>
              </a:rPr>
              <a:t>dormCheck</a:t>
            </a:r>
            <a:endParaRPr lang="en-US" noProof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816A0-0890-745E-0587-A9C3C03CA3A4}"/>
              </a:ext>
            </a:extLst>
          </p:cNvPr>
          <p:cNvSpPr txBox="1"/>
          <p:nvPr/>
        </p:nvSpPr>
        <p:spPr>
          <a:xfrm>
            <a:off x="366899" y="1929952"/>
            <a:ext cx="7652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4800" b="1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 Review 3</a:t>
            </a:r>
          </a:p>
        </p:txBody>
      </p:sp>
    </p:spTree>
    <p:extLst>
      <p:ext uri="{BB962C8B-B14F-4D97-AF65-F5344CB8AC3E}">
        <p14:creationId xmlns:p14="http://schemas.microsoft.com/office/powerpoint/2010/main" val="2512412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DA4DB6-0794-C58A-3F9B-883A77B3AA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/>
              <a:t>Schematic design</a:t>
            </a:r>
          </a:p>
        </p:txBody>
      </p:sp>
      <p:pic>
        <p:nvPicPr>
          <p:cNvPr id="11" name="Content Placeholder 10" descr="A diagram of a computer&#10;&#10;AI-generated content may be incorrect.">
            <a:extLst>
              <a:ext uri="{FF2B5EF4-FFF2-40B4-BE49-F238E27FC236}">
                <a16:creationId xmlns:a16="http://schemas.microsoft.com/office/drawing/2014/main" id="{5B1D116F-D7E1-2446-8AD0-F2A0C934A7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5" y="2113375"/>
            <a:ext cx="5157788" cy="364883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4C6D3D-8541-8142-0A66-352119530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noProof="0" dirty="0"/>
              <a:t>Built hardware prototype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AD1B22-AB26-E924-D792-A229672435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rcRect t="22061" r="32955" b="15253"/>
          <a:stretch/>
        </p:blipFill>
        <p:spPr>
          <a:xfrm>
            <a:off x="6169024" y="2113375"/>
            <a:ext cx="5183187" cy="36488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B9249FA-46C9-E30B-35E7-132897A7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Client Node Hardware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1BFE12-4928-07A6-3A40-63F148FB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B0A79-64D9-F484-0827-6F08C0B38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3F28CF-F98B-3071-52E5-B2678F87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552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85D8457-DF46-82E3-1A5B-1EE90607C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9599" r="22788" b="33749"/>
          <a:stretch/>
        </p:blipFill>
        <p:spPr>
          <a:xfrm>
            <a:off x="413399" y="3916362"/>
            <a:ext cx="2923461" cy="19526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BDD75-7A6B-0107-909E-1EC41AB61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View last 30 card checks</a:t>
            </a:r>
            <a:r>
              <a:rPr lang="hu-HU" noProof="0" dirty="0"/>
              <a:t> and </a:t>
            </a:r>
            <a:r>
              <a:rPr lang="en-US" noProof="0" dirty="0"/>
              <a:t>s</a:t>
            </a:r>
            <a:r>
              <a:rPr lang="hu-HU" noProof="0" dirty="0" err="1"/>
              <a:t>ystem</a:t>
            </a:r>
            <a:r>
              <a:rPr lang="hu-HU" noProof="0" dirty="0"/>
              <a:t> </a:t>
            </a:r>
            <a:r>
              <a:rPr lang="en-US" noProof="0" dirty="0"/>
              <a:t>responses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Access Client device’s self-diagnostic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wi-fi connection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noProof="0" dirty="0"/>
              <a:t>Upload new firmware binary over the air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Override door lock in emergency scenarios</a:t>
            </a:r>
            <a:endParaRPr lang="hu-HU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8D7213-347C-E2D2-4E4B-88DB0E57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Client webserver features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439A74-DF82-2525-AABB-403FEC13C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64E46-B22E-4A9F-B6C7-A83279F39BDC}" type="datetime1">
              <a:rPr lang="en-US" noProof="0" smtClean="0"/>
              <a:pPr/>
              <a:t>3/28/2025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6FF59F-EC67-B7C3-F3AA-B7999CA9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err="1"/>
              <a:t>freeCredit</a:t>
            </a:r>
            <a:r>
              <a:rPr lang="en-US" noProof="0" dirty="0"/>
              <a:t> - </a:t>
            </a:r>
            <a:r>
              <a:rPr lang="en-US" noProof="0" dirty="0" err="1"/>
              <a:t>dormCheck</a:t>
            </a:r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27C98D-70A6-76CF-A7B2-E24302404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|  </a:t>
            </a:r>
            <a:fld id="{E6AD4CB5-781A-47F5-8249-E229C2D1C059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80A902-7F9C-C7A0-5DE4-DFB1D87CFA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450" b="943"/>
          <a:stretch/>
        </p:blipFill>
        <p:spPr>
          <a:xfrm>
            <a:off x="3709367" y="987425"/>
            <a:ext cx="2409356" cy="48815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80F5EA-19EE-8971-E886-5487D1978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99" y="987425"/>
            <a:ext cx="2926184" cy="212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401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969B08F20BCF18458EB7787005241673" ma:contentTypeVersion="12" ma:contentTypeDescription="Új dokumentum létrehozása." ma:contentTypeScope="" ma:versionID="2f07fa5e5a981b0ce69a8add67a12fe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db13240dd4f730ceb0b467b0336f0a68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Képcímkék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2FEB4CB-C2B5-4EC4-890C-AC92464CA42D}">
  <ds:schemaRefs>
    <ds:schemaRef ds:uri="9a1754bc-392b-4b3f-9b09-34183940464a"/>
    <ds:schemaRef ds:uri="b9cb740a-1301-403f-81f2-149b41e55c7c"/>
    <ds:schemaRef ds:uri="bd5a5b9d-87d6-4dd3-aa72-e27636cbdda3"/>
    <ds:schemaRef ds:uri="e9292c1e-4449-4afd-920b-62e1b2b2640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40FE812-E04C-485C-97C1-69E73E64DE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5a5b9d-87d6-4dd3-aa72-e27636cbdda3"/>
    <ds:schemaRef ds:uri="b9cb740a-1301-403f-81f2-149b41e55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22</TotalTime>
  <Words>223</Words>
  <Application>Microsoft Office PowerPoint</Application>
  <PresentationFormat>Widescreen</PresentationFormat>
  <Paragraphs>99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Extended 3 – Tier Architecture</vt:lpstr>
      <vt:lpstr>High Level Overview</vt:lpstr>
      <vt:lpstr>Hardware topology</vt:lpstr>
      <vt:lpstr>"Production ready"</vt:lpstr>
      <vt:lpstr>PowerPoint Presentation</vt:lpstr>
      <vt:lpstr>Client Node Hardware</vt:lpstr>
      <vt:lpstr>Client webserver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Kovács Márk 2</dc:creator>
  <cp:lastModifiedBy>Kovács Márk 2</cp:lastModifiedBy>
  <cp:revision>78</cp:revision>
  <dcterms:created xsi:type="dcterms:W3CDTF">2024-11-21T08:11:02Z</dcterms:created>
  <dcterms:modified xsi:type="dcterms:W3CDTF">2025-03-28T14:55:00Z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0x010100969B08F20BCF18458EB7787005241673</vt:lpwstr>
  </property>
  <property fmtid="{D5CDD505-2E9C-101B-9397-08002B2CF9AE}" pid="3" name="MediaServiceImageTags">
    <vt:lpwstr/>
  </property>
</Properties>
</file>